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90" r:id="rId4"/>
    <p:sldId id="259" r:id="rId5"/>
    <p:sldId id="260" r:id="rId6"/>
    <p:sldId id="261" r:id="rId7"/>
    <p:sldId id="262" r:id="rId8"/>
    <p:sldId id="263" r:id="rId9"/>
    <p:sldId id="264" r:id="rId10"/>
    <p:sldId id="291" r:id="rId11"/>
    <p:sldId id="292" r:id="rId12"/>
    <p:sldId id="265" r:id="rId13"/>
    <p:sldId id="266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94635"/>
  </p:normalViewPr>
  <p:slideViewPr>
    <p:cSldViewPr snapToGrid="0">
      <p:cViewPr varScale="1">
        <p:scale>
          <a:sx n="120" d="100"/>
          <a:sy n="120" d="100"/>
        </p:scale>
        <p:origin x="5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svg>
</file>

<file path=ppt/media/image3.jpg>
</file>

<file path=ppt/media/image30.jpeg>
</file>

<file path=ppt/media/image31.png>
</file>

<file path=ppt/media/image32.jpg>
</file>

<file path=ppt/media/image33.jpg>
</file>

<file path=ppt/media/image34.png>
</file>

<file path=ppt/media/image35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FD7624-2818-7C4D-A28E-B311A8DE1F79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6B1D02-E824-174F-9ABC-4C4CEE8D4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2422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>
          <a:extLst>
            <a:ext uri="{FF2B5EF4-FFF2-40B4-BE49-F238E27FC236}">
              <a16:creationId xmlns:a16="http://schemas.microsoft.com/office/drawing/2014/main" id="{8C6AE8BA-A6DC-EA62-79FC-F3980350B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ccf6ae5434_0_415:notes">
            <a:extLst>
              <a:ext uri="{FF2B5EF4-FFF2-40B4-BE49-F238E27FC236}">
                <a16:creationId xmlns:a16="http://schemas.microsoft.com/office/drawing/2014/main" id="{40ED9605-85D9-3228-7F2A-7735046912C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ccf6ae5434_0_415:notes">
            <a:extLst>
              <a:ext uri="{FF2B5EF4-FFF2-40B4-BE49-F238E27FC236}">
                <a16:creationId xmlns:a16="http://schemas.microsoft.com/office/drawing/2014/main" id="{B594F927-6CAA-35E8-316D-0E8FBD5D8D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4917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44651-F102-86D1-A06A-F1319C2E46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C548EB-3DBF-670A-C2DC-BFC0AB32A0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763CF-D12E-0CE9-EF3D-C09C9C33F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1E84D-A5CB-BE46-A7F3-90B169375BC5}" type="datetime1">
              <a:rPr lang="en-IN" smtClean="0"/>
              <a:t>25/10/25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706E1C-CBA7-4DFE-1B0C-9112CB200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80CDFF-17C6-FD32-E9BD-3799640B0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E7222-5668-9340-9741-B4BF97D5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02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BC8C8-E7F1-C57A-D927-ECBBF014B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CF28FE-DACC-C6C9-C1E5-1F38143B8D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7ABC8F-36BF-B338-B607-1B2A7307A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C0378-5F5C-7247-8106-20990580D01F}" type="datetime1">
              <a:rPr lang="en-IN" smtClean="0"/>
              <a:t>25/10/25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5124B7-D6E7-62C4-B0A7-05599377A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C4D53E-6C89-3EDF-7B47-9C900208F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E7222-5668-9340-9741-B4BF97D5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069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0DC2A2-03D7-E91B-52B3-D317845036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C50ADC-B821-4C2E-A188-FE7CB752E7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E519D-0B11-5FC2-0B9D-AD6093FC2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1BFDA-627A-BF4C-80A2-C3EDF5D7F420}" type="datetime1">
              <a:rPr lang="en-IN" smtClean="0"/>
              <a:t>25/10/25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96E41-3103-0761-F0BC-4DDC4C662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2951B4-0208-9A79-7AAC-61D22DEBC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E7222-5668-9340-9741-B4BF97D5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9434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 Content - Black simple 1">
  <p:cSld name="3. Content - Black simple 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21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utfit SemiBold"/>
              <a:buNone/>
              <a:defRPr>
                <a:solidFill>
                  <a:srgbClr val="FFFFFF"/>
                </a:solidFill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body" idx="1"/>
          </p:nvPr>
        </p:nvSpPr>
        <p:spPr>
          <a:xfrm>
            <a:off x="415600" y="12318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40256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2133">
                <a:solidFill>
                  <a:srgbClr val="EFEFEF"/>
                </a:solidFill>
              </a:defRPr>
            </a:lvl1pPr>
            <a:lvl2pPr marL="1219170" lvl="1" indent="-40639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200"/>
              <a:buChar char="○"/>
              <a:defRPr sz="1600">
                <a:solidFill>
                  <a:srgbClr val="EFEFEF"/>
                </a:solidFill>
              </a:defRPr>
            </a:lvl2pPr>
            <a:lvl3pPr marL="1828754" lvl="2" indent="-40639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200"/>
              <a:buChar char="■"/>
              <a:defRPr sz="1600">
                <a:solidFill>
                  <a:srgbClr val="EFEFEF"/>
                </a:solidFill>
              </a:defRPr>
            </a:lvl3pPr>
            <a:lvl4pPr marL="2438339" lvl="3" indent="-40639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200"/>
              <a:buChar char="●"/>
              <a:defRPr sz="1600">
                <a:solidFill>
                  <a:srgbClr val="EFEFEF"/>
                </a:solidFill>
              </a:defRPr>
            </a:lvl4pPr>
            <a:lvl5pPr marL="3047924" lvl="4" indent="-40639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200"/>
              <a:buChar char="○"/>
              <a:defRPr sz="1600">
                <a:solidFill>
                  <a:srgbClr val="EFEFEF"/>
                </a:solidFill>
              </a:defRPr>
            </a:lvl5pPr>
            <a:lvl6pPr marL="3657509" lvl="5" indent="-40639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200"/>
              <a:buChar char="■"/>
              <a:defRPr sz="1600">
                <a:solidFill>
                  <a:srgbClr val="EFEFEF"/>
                </a:solidFill>
              </a:defRPr>
            </a:lvl6pPr>
            <a:lvl7pPr marL="4267093" lvl="6" indent="-40639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200"/>
              <a:buChar char="●"/>
              <a:defRPr sz="1600">
                <a:solidFill>
                  <a:srgbClr val="EFEFEF"/>
                </a:solidFill>
              </a:defRPr>
            </a:lvl7pPr>
            <a:lvl8pPr marL="4876678" lvl="7" indent="-40639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200"/>
              <a:buChar char="○"/>
              <a:defRPr sz="1600">
                <a:solidFill>
                  <a:srgbClr val="EFEFEF"/>
                </a:solidFill>
              </a:defRPr>
            </a:lvl8pPr>
            <a:lvl9pPr marL="5486263" lvl="8" indent="-40639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200"/>
              <a:buChar char="■"/>
              <a:defRPr sz="1600">
                <a:solidFill>
                  <a:srgbClr val="EFEFEF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algn="l"/>
            <a:fld id="{00000000-1234-1234-1234-123412341234}" type="slidenum">
              <a:rPr lang="en" smtClean="0"/>
              <a:pPr algn="l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21888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CD074-5718-1F25-9295-3FCE60676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8CD11-80CC-785B-CF3B-27E47A6C8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C7BEC-29BC-51AF-52B0-7FD00B7D7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FF11B-F531-5F42-93EB-F56BBE9DF843}" type="datetime1">
              <a:rPr lang="en-IN" smtClean="0"/>
              <a:t>25/10/25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6BFDDA-75C2-AAC1-18BD-A0DDF236B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0A1F9-5F4D-1F8C-AA22-C057B65A4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E7222-5668-9340-9741-B4BF97D5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107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56C54-788F-DBDF-F45C-5D5BF3347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1DE86C-662C-841C-5EF2-2464EA8CA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BF8892-52DD-DF75-95E9-39FD37B8B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1C78B-7D9A-4F4B-9217-40F112CCF3E6}" type="datetime1">
              <a:rPr lang="en-IN" smtClean="0"/>
              <a:t>25/10/25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B91A0C-072D-5254-8488-6833DC2DA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43CD49-CFBE-4C82-9F2B-F139C838A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E7222-5668-9340-9741-B4BF97D5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898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6F607-CE67-ABE0-1001-A78D9F1F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45012-F145-370C-B233-38E9ACC377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9CB382-DCA8-1041-1F17-C68B8C2E38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C0C2AC-71D4-4666-5355-15423AAD8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DD7D2-D8CB-6A40-B061-57DE599AE903}" type="datetime1">
              <a:rPr lang="en-IN" smtClean="0"/>
              <a:t>25/10/25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461D33-6D32-8776-546D-77E156499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BA72DF-6D9E-B247-4B20-EA0C49CAF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E7222-5668-9340-9741-B4BF97D5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611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40EFE-26DF-EC29-7458-7390DEA9C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ED182-6495-689C-6B8D-CB79BC7B27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BEE809-CD1F-4B56-777B-8CD54D54C2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FD45A4-3664-ACEE-1D0E-5014D41F72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6D8A73-9CBE-D4AD-2893-7B00C710B4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3394F4-82F4-4847-67A0-B0375FD86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98728-D83A-9B40-81D6-74A22AB039AE}" type="datetime1">
              <a:rPr lang="en-IN" smtClean="0"/>
              <a:t>25/10/25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BEEDDD-D6EC-9098-5C42-ED6E6BF33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8A2669-77D5-5446-2B5C-A9775ED29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E7222-5668-9340-9741-B4BF97D5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801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CF156-2B32-6C31-102C-D50E99B56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3AC537-7CFA-2495-57C1-495264923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751CE-CA2B-994C-B8E8-D4879992E9D9}" type="datetime1">
              <a:rPr lang="en-IN" smtClean="0"/>
              <a:t>25/10/25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0401A4-C9CE-23E1-7CF7-79DB741B9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5F72CA-1834-00C1-C150-1A00FDDDE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E7222-5668-9340-9741-B4BF97D5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962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998BD7-C632-1FA3-EDE7-93125C61B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0EA0A-A82E-7545-9D3A-F00267C9E45F}" type="datetime1">
              <a:rPr lang="en-IN" smtClean="0"/>
              <a:t>25/10/25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3EEB61-F29D-0E3C-9582-E3EDE0BB1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77D265-CB4A-3D78-62F6-B106210CB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E7222-5668-9340-9741-B4BF97D5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295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D577E-DD8A-50FA-B957-C15EA23EE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8DEE72-EEFA-B586-A8CD-42CF73CDD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EBDD5B-B8C4-A66F-7803-FD355E89A0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1097A3-3492-5C1B-6A76-9DF1C7348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B2819-23FE-4F4B-B892-8AD2BA4CFC7C}" type="datetime1">
              <a:rPr lang="en-IN" smtClean="0"/>
              <a:t>25/10/25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26F138-B28B-5D41-5DE8-BDF397E93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932DB0-FC7C-E72D-BCBC-953399290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E7222-5668-9340-9741-B4BF97D5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16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8BDC1-67F5-4373-90F6-3DF61A5AF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D9CBCF-CF10-A83F-6E74-3845F66264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99F0B4-260D-3576-7E35-1D963CD5D6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54C29A-C95E-715D-A5EE-2D2F50ADA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2BD0C-0C8A-7B4D-AB50-D6ACA9AE997D}" type="datetime1">
              <a:rPr lang="en-IN" smtClean="0"/>
              <a:t>25/10/25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3F017F-81FD-6CFF-E659-F09584D69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FAABBA-CF2E-51C5-F43F-EE67793A8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E7222-5668-9340-9741-B4BF97D5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012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17F367-3397-CFE6-052A-4FE268E78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E5610E-0760-9238-6260-1F9CEC8E8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9F694-6EFE-6910-5B0E-3DDCF01849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F0B7FF-5A4E-E448-8BBB-5B29270EBB5B}" type="datetime1">
              <a:rPr lang="en-IN" smtClean="0"/>
              <a:t>25/10/25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457C8-C9F2-9691-952B-0341084633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F07D9B-1B6F-1295-61DB-B023C01473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1E7222-5668-9340-9741-B4BF97D5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065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12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sv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30.jpeg"/><Relationship Id="rId3" Type="http://schemas.openxmlformats.org/officeDocument/2006/relationships/image" Target="../media/image18.svg"/><Relationship Id="rId7" Type="http://schemas.openxmlformats.org/officeDocument/2006/relationships/image" Target="../media/image24.png"/><Relationship Id="rId12" Type="http://schemas.openxmlformats.org/officeDocument/2006/relationships/image" Target="../media/image29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22.sv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robot with a hand on his chin&#10;&#10;AI-generated content may be incorrect.">
            <a:extLst>
              <a:ext uri="{FF2B5EF4-FFF2-40B4-BE49-F238E27FC236}">
                <a16:creationId xmlns:a16="http://schemas.microsoft.com/office/drawing/2014/main" id="{296B988F-97C4-B63E-AAFF-5EA696226B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366"/>
          <a:stretch>
            <a:fillRect/>
          </a:stretch>
        </p:blipFill>
        <p:spPr>
          <a:xfrm flipH="1">
            <a:off x="0" y="1534"/>
            <a:ext cx="12192000" cy="685646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FB0B6AF-F183-555F-7598-CA4A4706E10D}"/>
              </a:ext>
            </a:extLst>
          </p:cNvPr>
          <p:cNvSpPr txBox="1"/>
          <p:nvPr/>
        </p:nvSpPr>
        <p:spPr>
          <a:xfrm>
            <a:off x="382137" y="0"/>
            <a:ext cx="671469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solidFill>
                  <a:schemeClr val="bg1"/>
                </a:solidFill>
              </a:rPr>
              <a:t>AGENTIC AI WORKSHOP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9081FA-8397-9B5B-626D-F62E678E310D}"/>
              </a:ext>
            </a:extLst>
          </p:cNvPr>
          <p:cNvSpPr txBox="1"/>
          <p:nvPr/>
        </p:nvSpPr>
        <p:spPr>
          <a:xfrm>
            <a:off x="1636702" y="3428233"/>
            <a:ext cx="53518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Chandra Mohan Dhanasekaran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Senior Cloud Infrastructure Architect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IBM Labs, Bengaluru</a:t>
            </a:r>
          </a:p>
        </p:txBody>
      </p:sp>
      <p:pic>
        <p:nvPicPr>
          <p:cNvPr id="19" name="Picture 18" descr="A person with a mustache and a white spot on his forehead&#10;&#10;AI-generated content may be incorrect.">
            <a:extLst>
              <a:ext uri="{FF2B5EF4-FFF2-40B4-BE49-F238E27FC236}">
                <a16:creationId xmlns:a16="http://schemas.microsoft.com/office/drawing/2014/main" id="{979D739A-4B19-453D-1C4C-3C6949542B3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145" b="32139"/>
          <a:stretch>
            <a:fillRect/>
          </a:stretch>
        </p:blipFill>
        <p:spPr>
          <a:xfrm>
            <a:off x="67724" y="3237495"/>
            <a:ext cx="1568978" cy="1520191"/>
          </a:xfrm>
          <a:prstGeom prst="ellipse">
            <a:avLst/>
          </a:prstGeom>
        </p:spPr>
      </p:pic>
      <p:sp>
        <p:nvSpPr>
          <p:cNvPr id="21" name="Date Placeholder 20">
            <a:extLst>
              <a:ext uri="{FF2B5EF4-FFF2-40B4-BE49-F238E27FC236}">
                <a16:creationId xmlns:a16="http://schemas.microsoft.com/office/drawing/2014/main" id="{58C7EE1A-1765-34EC-414F-EE7011D080C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765808" y="6492875"/>
            <a:ext cx="1235123" cy="365125"/>
          </a:xfrm>
        </p:spPr>
        <p:txBody>
          <a:bodyPr/>
          <a:lstStyle/>
          <a:p>
            <a:fld id="{8C8CB0AA-0AF3-C44F-A954-426815613FBD}" type="datetime1">
              <a:rPr lang="en-IN" sz="2000" b="1" smtClean="0">
                <a:solidFill>
                  <a:schemeClr val="tx1"/>
                </a:solidFill>
              </a:rPr>
              <a:t>25/10/25</a:t>
            </a:fld>
            <a:endParaRPr lang="en-US" sz="2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018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5475D9E-7FF1-58E2-F7CB-5D5AAD988A5F}"/>
              </a:ext>
            </a:extLst>
          </p:cNvPr>
          <p:cNvSpPr/>
          <p:nvPr/>
        </p:nvSpPr>
        <p:spPr>
          <a:xfrm>
            <a:off x="838198" y="803189"/>
            <a:ext cx="10812163" cy="5653216"/>
          </a:xfrm>
          <a:prstGeom prst="roundRect">
            <a:avLst/>
          </a:prstGeom>
          <a:solidFill>
            <a:schemeClr val="bg1"/>
          </a:solidFill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Graphic 4" descr="Schoolhouse with solid fill">
            <a:extLst>
              <a:ext uri="{FF2B5EF4-FFF2-40B4-BE49-F238E27FC236}">
                <a16:creationId xmlns:a16="http://schemas.microsoft.com/office/drawing/2014/main" id="{4AAD8CA8-A224-32B3-4773-E7ACC8E8AC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33317" y="-290384"/>
            <a:ext cx="1655805" cy="1655805"/>
          </a:xfrm>
          <a:prstGeom prst="rect">
            <a:avLst/>
          </a:prstGeom>
        </p:spPr>
      </p:pic>
      <p:pic>
        <p:nvPicPr>
          <p:cNvPr id="8" name="Graphic 7" descr="Network diagram with solid fill">
            <a:extLst>
              <a:ext uri="{FF2B5EF4-FFF2-40B4-BE49-F238E27FC236}">
                <a16:creationId xmlns:a16="http://schemas.microsoft.com/office/drawing/2014/main" id="{078CE9BF-2493-C90A-395D-0C95AFE790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9442" y="803189"/>
            <a:ext cx="5585252" cy="5585252"/>
          </a:xfrm>
          <a:prstGeom prst="rect">
            <a:avLst/>
          </a:prstGeom>
        </p:spPr>
      </p:pic>
      <p:pic>
        <p:nvPicPr>
          <p:cNvPr id="9" name="Graphic 8" descr="Network diagram with solid fill">
            <a:extLst>
              <a:ext uri="{FF2B5EF4-FFF2-40B4-BE49-F238E27FC236}">
                <a16:creationId xmlns:a16="http://schemas.microsoft.com/office/drawing/2014/main" id="{F946A14C-5D04-DAC3-E4EB-E6E39DFBC51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H="1">
            <a:off x="6154694" y="803189"/>
            <a:ext cx="5585252" cy="5585252"/>
          </a:xfrm>
          <a:prstGeom prst="rect">
            <a:avLst/>
          </a:prstGeom>
        </p:spPr>
      </p:pic>
      <p:pic>
        <p:nvPicPr>
          <p:cNvPr id="11" name="Graphic 10" descr="School boy with solid fill">
            <a:extLst>
              <a:ext uri="{FF2B5EF4-FFF2-40B4-BE49-F238E27FC236}">
                <a16:creationId xmlns:a16="http://schemas.microsoft.com/office/drawing/2014/main" id="{A2AD16BC-3379-1A38-0F6F-A9DF5E1CB69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10846" y="1498255"/>
            <a:ext cx="914400" cy="914400"/>
          </a:xfrm>
          <a:prstGeom prst="rect">
            <a:avLst/>
          </a:prstGeom>
        </p:spPr>
      </p:pic>
      <p:pic>
        <p:nvPicPr>
          <p:cNvPr id="12" name="Graphic 11" descr="School boy with solid fill">
            <a:extLst>
              <a:ext uri="{FF2B5EF4-FFF2-40B4-BE49-F238E27FC236}">
                <a16:creationId xmlns:a16="http://schemas.microsoft.com/office/drawing/2014/main" id="{D7944801-8035-9A83-9D48-7DBDF5D4FCB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10846" y="4644078"/>
            <a:ext cx="914400" cy="914400"/>
          </a:xfrm>
          <a:prstGeom prst="rect">
            <a:avLst/>
          </a:prstGeom>
        </p:spPr>
      </p:pic>
      <p:pic>
        <p:nvPicPr>
          <p:cNvPr id="13" name="Graphic 12" descr="School boy with solid fill">
            <a:extLst>
              <a:ext uri="{FF2B5EF4-FFF2-40B4-BE49-F238E27FC236}">
                <a16:creationId xmlns:a16="http://schemas.microsoft.com/office/drawing/2014/main" id="{776BE276-388D-F5C1-83C6-5646EB9300D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080025" y="4644078"/>
            <a:ext cx="914400" cy="914400"/>
          </a:xfrm>
          <a:prstGeom prst="rect">
            <a:avLst/>
          </a:prstGeom>
        </p:spPr>
      </p:pic>
      <p:pic>
        <p:nvPicPr>
          <p:cNvPr id="14" name="Graphic 13" descr="School boy with solid fill">
            <a:extLst>
              <a:ext uri="{FF2B5EF4-FFF2-40B4-BE49-F238E27FC236}">
                <a16:creationId xmlns:a16="http://schemas.microsoft.com/office/drawing/2014/main" id="{10ED7221-2DC0-1184-8B14-C8ED1137F01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10846" y="3049028"/>
            <a:ext cx="914400" cy="914400"/>
          </a:xfrm>
          <a:prstGeom prst="rect">
            <a:avLst/>
          </a:prstGeom>
        </p:spPr>
      </p:pic>
      <p:pic>
        <p:nvPicPr>
          <p:cNvPr id="15" name="Graphic 14" descr="School boy with solid fill">
            <a:extLst>
              <a:ext uri="{FF2B5EF4-FFF2-40B4-BE49-F238E27FC236}">
                <a16:creationId xmlns:a16="http://schemas.microsoft.com/office/drawing/2014/main" id="{789188B5-E1F5-4957-A86E-F4854786F71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066638" y="1498255"/>
            <a:ext cx="914400" cy="914400"/>
          </a:xfrm>
          <a:prstGeom prst="rect">
            <a:avLst/>
          </a:prstGeom>
        </p:spPr>
      </p:pic>
      <p:pic>
        <p:nvPicPr>
          <p:cNvPr id="16" name="Graphic 15" descr="School boy with solid fill">
            <a:extLst>
              <a:ext uri="{FF2B5EF4-FFF2-40B4-BE49-F238E27FC236}">
                <a16:creationId xmlns:a16="http://schemas.microsoft.com/office/drawing/2014/main" id="{F2984B96-578D-6A09-2D54-F9155EDD632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066638" y="3049028"/>
            <a:ext cx="914400" cy="914400"/>
          </a:xfrm>
          <a:prstGeom prst="rect">
            <a:avLst/>
          </a:prstGeom>
        </p:spPr>
      </p:pic>
      <p:pic>
        <p:nvPicPr>
          <p:cNvPr id="19" name="Graphic 18" descr="Laptop with solid fill">
            <a:extLst>
              <a:ext uri="{FF2B5EF4-FFF2-40B4-BE49-F238E27FC236}">
                <a16:creationId xmlns:a16="http://schemas.microsoft.com/office/drawing/2014/main" id="{9D80AA24-8706-101E-78BE-9A37A42D69E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588478" y="2067698"/>
            <a:ext cx="3124197" cy="312419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3732861-C826-E08E-B318-AC4029F7D43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27170" y="2365948"/>
            <a:ext cx="1281751" cy="33437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098DD33-0C11-0CF1-D710-10E0CE70D44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27169" y="3910911"/>
            <a:ext cx="1281751" cy="33437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133798D-605D-D8C1-7FE6-39B9D37B6C9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28200" y="5519638"/>
            <a:ext cx="1281751" cy="33437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C8BC6B3-3563-F272-0DC7-CE32365BE5C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861597" y="2365948"/>
            <a:ext cx="1281751" cy="33437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106F250-0D4A-EDB7-C105-2E1053C364B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861596" y="3910911"/>
            <a:ext cx="1281751" cy="33437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16F12E0-5078-5E26-8E13-0D902367D42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862627" y="5519638"/>
            <a:ext cx="1281751" cy="334370"/>
          </a:xfrm>
          <a:prstGeom prst="rect">
            <a:avLst/>
          </a:prstGeom>
        </p:spPr>
      </p:pic>
      <p:pic>
        <p:nvPicPr>
          <p:cNvPr id="1026" name="Picture 2" descr="Open WebUI: Run Local AI Models Easily ...">
            <a:extLst>
              <a:ext uri="{FF2B5EF4-FFF2-40B4-BE49-F238E27FC236}">
                <a16:creationId xmlns:a16="http://schemas.microsoft.com/office/drawing/2014/main" id="{3496EE66-6ABB-ECB8-7509-640863B8DC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62" t="12548" r="12180" b="17278"/>
          <a:stretch>
            <a:fillRect/>
          </a:stretch>
        </p:blipFill>
        <p:spPr bwMode="auto">
          <a:xfrm>
            <a:off x="5454879" y="3157149"/>
            <a:ext cx="1391394" cy="698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AEC40D24-553C-44C2-53DF-C50DA3344988}"/>
              </a:ext>
            </a:extLst>
          </p:cNvPr>
          <p:cNvSpPr txBox="1"/>
          <p:nvPr/>
        </p:nvSpPr>
        <p:spPr>
          <a:xfrm>
            <a:off x="1247506" y="1261014"/>
            <a:ext cx="1125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student01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47672E3-EF0D-36DF-7686-F06F91618DDB}"/>
              </a:ext>
            </a:extLst>
          </p:cNvPr>
          <p:cNvSpPr txBox="1"/>
          <p:nvPr/>
        </p:nvSpPr>
        <p:spPr>
          <a:xfrm>
            <a:off x="1238626" y="2831782"/>
            <a:ext cx="1125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student02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1ADFC3A-E5F5-8B48-8386-4A782D3B5A53}"/>
              </a:ext>
            </a:extLst>
          </p:cNvPr>
          <p:cNvSpPr txBox="1"/>
          <p:nvPr/>
        </p:nvSpPr>
        <p:spPr>
          <a:xfrm>
            <a:off x="1226917" y="4402011"/>
            <a:ext cx="11094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/>
              <a:t>studentxx</a:t>
            </a:r>
            <a:endParaRPr lang="en-US" sz="16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826598D-26D5-7825-25BF-2654C117A43A}"/>
              </a:ext>
            </a:extLst>
          </p:cNvPr>
          <p:cNvSpPr txBox="1"/>
          <p:nvPr/>
        </p:nvSpPr>
        <p:spPr>
          <a:xfrm>
            <a:off x="9973958" y="1267968"/>
            <a:ext cx="1125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student11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AD354AC-A533-B7E5-77C0-EF001F5BDCEB}"/>
              </a:ext>
            </a:extLst>
          </p:cNvPr>
          <p:cNvSpPr txBox="1"/>
          <p:nvPr/>
        </p:nvSpPr>
        <p:spPr>
          <a:xfrm>
            <a:off x="9965078" y="2838736"/>
            <a:ext cx="1125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student12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7B4347C-DA13-CABD-547B-F1C505BC22B9}"/>
              </a:ext>
            </a:extLst>
          </p:cNvPr>
          <p:cNvSpPr txBox="1"/>
          <p:nvPr/>
        </p:nvSpPr>
        <p:spPr>
          <a:xfrm>
            <a:off x="9953369" y="4408965"/>
            <a:ext cx="11094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/>
              <a:t>studentyy</a:t>
            </a:r>
            <a:endParaRPr lang="en-US" sz="16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CFE7275-0643-AD71-AD77-C555D930EC1E}"/>
              </a:ext>
            </a:extLst>
          </p:cNvPr>
          <p:cNvSpPr txBox="1"/>
          <p:nvPr/>
        </p:nvSpPr>
        <p:spPr>
          <a:xfrm>
            <a:off x="5131643" y="4555899"/>
            <a:ext cx="2037866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workshop-master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7F06C1B-807E-61B7-CC71-70ED4326FE43}"/>
              </a:ext>
            </a:extLst>
          </p:cNvPr>
          <p:cNvSpPr txBox="1"/>
          <p:nvPr/>
        </p:nvSpPr>
        <p:spPr>
          <a:xfrm>
            <a:off x="2993325" y="5960758"/>
            <a:ext cx="6501908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400" b="1" dirty="0"/>
              <a:t>AGENTIC AI WORKSHOP – HIGH LEVEL SETUP</a:t>
            </a:r>
          </a:p>
        </p:txBody>
      </p:sp>
    </p:spTree>
    <p:extLst>
      <p:ext uri="{BB962C8B-B14F-4D97-AF65-F5344CB8AC3E}">
        <p14:creationId xmlns:p14="http://schemas.microsoft.com/office/powerpoint/2010/main" val="427753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 descr="Laptop with solid fill">
            <a:extLst>
              <a:ext uri="{FF2B5EF4-FFF2-40B4-BE49-F238E27FC236}">
                <a16:creationId xmlns:a16="http://schemas.microsoft.com/office/drawing/2014/main" id="{44F14A61-7391-DAFF-E4CC-0E5B9CEDE0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5268" b="15863"/>
          <a:stretch>
            <a:fillRect/>
          </a:stretch>
        </p:blipFill>
        <p:spPr>
          <a:xfrm>
            <a:off x="1706262" y="405856"/>
            <a:ext cx="8779476" cy="6046288"/>
          </a:xfrm>
          <a:prstGeom prst="rect">
            <a:avLst/>
          </a:prstGeom>
        </p:spPr>
      </p:pic>
      <p:pic>
        <p:nvPicPr>
          <p:cNvPr id="9" name="Graphic 8" descr="Box with solid fill">
            <a:extLst>
              <a:ext uri="{FF2B5EF4-FFF2-40B4-BE49-F238E27FC236}">
                <a16:creationId xmlns:a16="http://schemas.microsoft.com/office/drawing/2014/main" id="{4F1E7553-3145-D46B-5840-4C7EC38DDF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37006" y="1587843"/>
            <a:ext cx="914400" cy="914400"/>
          </a:xfrm>
          <a:prstGeom prst="rect">
            <a:avLst/>
          </a:prstGeom>
        </p:spPr>
      </p:pic>
      <p:pic>
        <p:nvPicPr>
          <p:cNvPr id="10" name="Graphic 9" descr="Box with solid fill">
            <a:extLst>
              <a:ext uri="{FF2B5EF4-FFF2-40B4-BE49-F238E27FC236}">
                <a16:creationId xmlns:a16="http://schemas.microsoft.com/office/drawing/2014/main" id="{995DCD13-9C11-4BAF-13ED-EF461093C4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56671" y="1587843"/>
            <a:ext cx="914400" cy="914400"/>
          </a:xfrm>
          <a:prstGeom prst="rect">
            <a:avLst/>
          </a:prstGeom>
        </p:spPr>
      </p:pic>
      <p:pic>
        <p:nvPicPr>
          <p:cNvPr id="13" name="Graphic 12" descr="Box with solid fill">
            <a:extLst>
              <a:ext uri="{FF2B5EF4-FFF2-40B4-BE49-F238E27FC236}">
                <a16:creationId xmlns:a16="http://schemas.microsoft.com/office/drawing/2014/main" id="{6FA7ECC6-794B-FA06-2BEB-9F58996C85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37006" y="2502243"/>
            <a:ext cx="914400" cy="914400"/>
          </a:xfrm>
          <a:prstGeom prst="rect">
            <a:avLst/>
          </a:prstGeom>
        </p:spPr>
      </p:pic>
      <p:pic>
        <p:nvPicPr>
          <p:cNvPr id="14" name="Graphic 13" descr="Box with solid fill">
            <a:extLst>
              <a:ext uri="{FF2B5EF4-FFF2-40B4-BE49-F238E27FC236}">
                <a16:creationId xmlns:a16="http://schemas.microsoft.com/office/drawing/2014/main" id="{E05FA216-882B-3A4F-B1AC-48EB5CB517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56671" y="2502243"/>
            <a:ext cx="914400" cy="914400"/>
          </a:xfrm>
          <a:prstGeom prst="rect">
            <a:avLst/>
          </a:prstGeom>
        </p:spPr>
      </p:pic>
      <p:pic>
        <p:nvPicPr>
          <p:cNvPr id="15" name="Graphic 14" descr="Box with solid fill">
            <a:extLst>
              <a:ext uri="{FF2B5EF4-FFF2-40B4-BE49-F238E27FC236}">
                <a16:creationId xmlns:a16="http://schemas.microsoft.com/office/drawing/2014/main" id="{BFC78D23-BE03-F9FD-6035-C680CC41E9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37006" y="3441358"/>
            <a:ext cx="914400" cy="914400"/>
          </a:xfrm>
          <a:prstGeom prst="rect">
            <a:avLst/>
          </a:prstGeom>
        </p:spPr>
      </p:pic>
      <p:pic>
        <p:nvPicPr>
          <p:cNvPr id="16" name="Graphic 15" descr="Box with solid fill">
            <a:extLst>
              <a:ext uri="{FF2B5EF4-FFF2-40B4-BE49-F238E27FC236}">
                <a16:creationId xmlns:a16="http://schemas.microsoft.com/office/drawing/2014/main" id="{92CBEC1B-E058-E3C2-9972-C2F547A4BB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56671" y="3441358"/>
            <a:ext cx="914400" cy="914400"/>
          </a:xfrm>
          <a:prstGeom prst="rect">
            <a:avLst/>
          </a:prstGeom>
        </p:spPr>
      </p:pic>
      <p:pic>
        <p:nvPicPr>
          <p:cNvPr id="2050" name="Picture 2" descr="Ollama for AI Coding: review, features &amp; use cases">
            <a:extLst>
              <a:ext uri="{FF2B5EF4-FFF2-40B4-BE49-F238E27FC236}">
                <a16:creationId xmlns:a16="http://schemas.microsoft.com/office/drawing/2014/main" id="{0846F2CE-C9C1-7779-314D-EB1A222439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6192" y="1697767"/>
            <a:ext cx="1111206" cy="1111206"/>
          </a:xfrm>
          <a:prstGeom prst="roundRect">
            <a:avLst/>
          </a:prstGeom>
          <a:noFill/>
          <a:ln w="57150">
            <a:solidFill>
              <a:schemeClr val="accent5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🏡 Home | Open WebUI">
            <a:extLst>
              <a:ext uri="{FF2B5EF4-FFF2-40B4-BE49-F238E27FC236}">
                <a16:creationId xmlns:a16="http://schemas.microsoft.com/office/drawing/2014/main" id="{F88D8F5C-F113-F85B-62DE-19CE0373B6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75" t="17170" r="9755" b="15706"/>
          <a:stretch>
            <a:fillRect/>
          </a:stretch>
        </p:blipFill>
        <p:spPr bwMode="auto">
          <a:xfrm>
            <a:off x="5519768" y="1733935"/>
            <a:ext cx="1264507" cy="1062681"/>
          </a:xfrm>
          <a:prstGeom prst="roundRect">
            <a:avLst/>
          </a:prstGeom>
          <a:noFill/>
          <a:ln w="57150">
            <a:solidFill>
              <a:srgbClr val="0070C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Graphic 18" descr="Computer with solid fill">
            <a:extLst>
              <a:ext uri="{FF2B5EF4-FFF2-40B4-BE49-F238E27FC236}">
                <a16:creationId xmlns:a16="http://schemas.microsoft.com/office/drawing/2014/main" id="{3C51CAC2-8BA5-8E5C-5992-65A4EDC6759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31161" y="1469681"/>
            <a:ext cx="1150724" cy="1150724"/>
          </a:xfrm>
          <a:prstGeom prst="rect">
            <a:avLst/>
          </a:prstGeom>
        </p:spPr>
      </p:pic>
      <p:pic>
        <p:nvPicPr>
          <p:cNvPr id="20" name="Graphic 19" descr="Computer with solid fill">
            <a:extLst>
              <a:ext uri="{FF2B5EF4-FFF2-40B4-BE49-F238E27FC236}">
                <a16:creationId xmlns:a16="http://schemas.microsoft.com/office/drawing/2014/main" id="{ED4C7A6D-8B75-FBEC-114E-58EAC31BD54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31161" y="2384081"/>
            <a:ext cx="1150724" cy="1150724"/>
          </a:xfrm>
          <a:prstGeom prst="rect">
            <a:avLst/>
          </a:prstGeom>
        </p:spPr>
      </p:pic>
      <p:pic>
        <p:nvPicPr>
          <p:cNvPr id="21" name="Graphic 20" descr="Computer with solid fill">
            <a:extLst>
              <a:ext uri="{FF2B5EF4-FFF2-40B4-BE49-F238E27FC236}">
                <a16:creationId xmlns:a16="http://schemas.microsoft.com/office/drawing/2014/main" id="{B1316902-A741-966B-2975-7188E2FD566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31161" y="3323196"/>
            <a:ext cx="1150724" cy="1150724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058A6D8-0928-D364-0839-873041F48C03}"/>
              </a:ext>
            </a:extLst>
          </p:cNvPr>
          <p:cNvCxnSpPr/>
          <p:nvPr/>
        </p:nvCxnSpPr>
        <p:spPr>
          <a:xfrm>
            <a:off x="1781885" y="2045043"/>
            <a:ext cx="204871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09D85F2-39DE-F7B5-F4E0-5BCBA1D1EE05}"/>
              </a:ext>
            </a:extLst>
          </p:cNvPr>
          <p:cNvCxnSpPr/>
          <p:nvPr/>
        </p:nvCxnSpPr>
        <p:spPr>
          <a:xfrm>
            <a:off x="1781885" y="2988275"/>
            <a:ext cx="204871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58EF648-EBCD-AF9F-CE25-49FFF3ADD619}"/>
              </a:ext>
            </a:extLst>
          </p:cNvPr>
          <p:cNvCxnSpPr/>
          <p:nvPr/>
        </p:nvCxnSpPr>
        <p:spPr>
          <a:xfrm>
            <a:off x="1781885" y="3894437"/>
            <a:ext cx="204871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56" name="Picture 8" descr="Iphone, function, Apple, Logo icon">
            <a:extLst>
              <a:ext uri="{FF2B5EF4-FFF2-40B4-BE49-F238E27FC236}">
                <a16:creationId xmlns:a16="http://schemas.microsoft.com/office/drawing/2014/main" id="{08D58467-0C2F-43F1-833A-879F557FD3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33" t="14152" r="14201" b="12194"/>
          <a:stretch>
            <a:fillRect/>
          </a:stretch>
        </p:blipFill>
        <p:spPr bwMode="auto">
          <a:xfrm>
            <a:off x="5519768" y="4799542"/>
            <a:ext cx="1206235" cy="1219252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Graphic 26" descr="Earth globe: Americas with solid fill">
            <a:extLst>
              <a:ext uri="{FF2B5EF4-FFF2-40B4-BE49-F238E27FC236}">
                <a16:creationId xmlns:a16="http://schemas.microsoft.com/office/drawing/2014/main" id="{5602F67C-81A7-A814-9BBE-049EDE04659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846438" y="2294238"/>
            <a:ext cx="1713470" cy="171347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DCEFB0FA-051E-11ED-BEFD-AE2B3DB0C8E2}"/>
              </a:ext>
            </a:extLst>
          </p:cNvPr>
          <p:cNvSpPr txBox="1"/>
          <p:nvPr/>
        </p:nvSpPr>
        <p:spPr>
          <a:xfrm>
            <a:off x="10255037" y="3844322"/>
            <a:ext cx="967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Internet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8F38B99-1AF2-6BB2-693E-B99F2E51FF6B}"/>
              </a:ext>
            </a:extLst>
          </p:cNvPr>
          <p:cNvCxnSpPr/>
          <p:nvPr/>
        </p:nvCxnSpPr>
        <p:spPr>
          <a:xfrm>
            <a:off x="9045146" y="3150973"/>
            <a:ext cx="1037968" cy="0"/>
          </a:xfrm>
          <a:prstGeom prst="straightConnector1">
            <a:avLst/>
          </a:prstGeom>
          <a:ln w="76200">
            <a:tailEnd type="triangle"/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58" name="Picture 10" descr="Podman Desktop">
            <a:extLst>
              <a:ext uri="{FF2B5EF4-FFF2-40B4-BE49-F238E27FC236}">
                <a16:creationId xmlns:a16="http://schemas.microsoft.com/office/drawing/2014/main" id="{2AB18DC2-4FEF-F8C4-18AB-8C056CF53A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54" t="15145" r="11754" b="19295"/>
          <a:stretch>
            <a:fillRect/>
          </a:stretch>
        </p:blipFill>
        <p:spPr bwMode="auto">
          <a:xfrm>
            <a:off x="5727761" y="3150973"/>
            <a:ext cx="2328705" cy="997950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6371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335413-E5AA-958B-6621-FEB67C460F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C941E8-9895-5A63-5C67-737B1E1C5332}"/>
              </a:ext>
            </a:extLst>
          </p:cNvPr>
          <p:cNvSpPr txBox="1"/>
          <p:nvPr/>
        </p:nvSpPr>
        <p:spPr>
          <a:xfrm>
            <a:off x="336644" y="1446664"/>
            <a:ext cx="611874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800" b="1"/>
              <a:t>LangChain</a:t>
            </a:r>
            <a:r>
              <a:rPr lang="en-IN" sz="2800"/>
              <a:t> is the fastest way to build an AI agent — with a standard tool calling architecture, provider agnostic design, and middleware for customization.</a:t>
            </a:r>
          </a:p>
          <a:p>
            <a:pPr algn="just"/>
            <a:r>
              <a:rPr lang="en-IN" sz="2800" b="1"/>
              <a:t>LangGraph</a:t>
            </a:r>
            <a:r>
              <a:rPr lang="en-IN" sz="2800"/>
              <a:t> is a lower level framework and runtime, useful for highly custom and controllable agents, designed to support production-grade, long running agents</a:t>
            </a:r>
            <a:endParaRPr lang="en-IN" sz="2800" dirty="0"/>
          </a:p>
        </p:txBody>
      </p:sp>
      <p:pic>
        <p:nvPicPr>
          <p:cNvPr id="9222" name="Picture 6">
            <a:extLst>
              <a:ext uri="{FF2B5EF4-FFF2-40B4-BE49-F238E27FC236}">
                <a16:creationId xmlns:a16="http://schemas.microsoft.com/office/drawing/2014/main" id="{19D512DC-C8D1-98EC-F13D-8275E109DA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4" r="3481"/>
          <a:stretch>
            <a:fillRect/>
          </a:stretch>
        </p:blipFill>
        <p:spPr bwMode="auto">
          <a:xfrm>
            <a:off x="7042245" y="1446664"/>
            <a:ext cx="4508310" cy="4257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347964-DD1A-E553-EC9B-3E75558069EF}"/>
              </a:ext>
            </a:extLst>
          </p:cNvPr>
          <p:cNvSpPr txBox="1"/>
          <p:nvPr/>
        </p:nvSpPr>
        <p:spPr>
          <a:xfrm>
            <a:off x="235425" y="179134"/>
            <a:ext cx="852643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/>
              <a:t>LangChain &amp; LangGraph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3105320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9C6DE8-728D-EDEF-C412-17D244726F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ck and calendar on table">
            <a:extLst>
              <a:ext uri="{FF2B5EF4-FFF2-40B4-BE49-F238E27FC236}">
                <a16:creationId xmlns:a16="http://schemas.microsoft.com/office/drawing/2014/main" id="{79409EAA-801D-F5BB-81D7-338AE6230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5FEA65E-6EF2-09EE-CCE1-5BD7B9677B6C}"/>
              </a:ext>
            </a:extLst>
          </p:cNvPr>
          <p:cNvSpPr txBox="1"/>
          <p:nvPr/>
        </p:nvSpPr>
        <p:spPr>
          <a:xfrm>
            <a:off x="576617" y="1263575"/>
            <a:ext cx="6875059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800" b="1" dirty="0"/>
              <a:t>WORKSHOP</a:t>
            </a:r>
          </a:p>
          <a:p>
            <a:pPr algn="ctr"/>
            <a:r>
              <a:rPr lang="en-US" sz="8800" b="1" dirty="0"/>
              <a:t>TIME!!</a:t>
            </a:r>
          </a:p>
        </p:txBody>
      </p:sp>
    </p:spTree>
    <p:extLst>
      <p:ext uri="{BB962C8B-B14F-4D97-AF65-F5344CB8AC3E}">
        <p14:creationId xmlns:p14="http://schemas.microsoft.com/office/powerpoint/2010/main" val="422022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2B801-5566-C9EA-F560-A5C2FD178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FF11B-F531-5F42-93EB-F56BBE9DF843}" type="datetime1">
              <a:rPr lang="en-IN" smtClean="0"/>
              <a:t>25/10/25</a:t>
            </a:fld>
            <a:endParaRPr lang="en-US"/>
          </a:p>
        </p:txBody>
      </p:sp>
      <p:pic>
        <p:nvPicPr>
          <p:cNvPr id="6" name="Picture 5" descr="Different coloured question marks">
            <a:extLst>
              <a:ext uri="{FF2B5EF4-FFF2-40B4-BE49-F238E27FC236}">
                <a16:creationId xmlns:a16="http://schemas.microsoft.com/office/drawing/2014/main" id="{959CBBBF-1476-675B-6907-CE331CAD5B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" y="-1"/>
            <a:ext cx="12191776" cy="68581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AA75BA-6237-A936-FD1F-BCFFE82C0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5976" y="373093"/>
            <a:ext cx="4627891" cy="6165819"/>
          </a:xfrm>
          <a:prstGeom prst="roundRect">
            <a:avLst/>
          </a:prstGeom>
          <a:ln w="762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185461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BD76B-D4AA-2CA9-ABFF-E39A14592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FF11B-F531-5F42-93EB-F56BBE9DF843}" type="datetime1">
              <a:rPr lang="en-IN" smtClean="0"/>
              <a:t>25/10/25</a:t>
            </a:fld>
            <a:endParaRPr lang="en-US"/>
          </a:p>
        </p:txBody>
      </p:sp>
      <p:pic>
        <p:nvPicPr>
          <p:cNvPr id="11266" name="Picture 2" descr="Android Apps by Thank You on Google Play">
            <a:extLst>
              <a:ext uri="{FF2B5EF4-FFF2-40B4-BE49-F238E27FC236}">
                <a16:creationId xmlns:a16="http://schemas.microsoft.com/office/drawing/2014/main" id="{3D9A3989-D191-74B3-7F34-86D2EDEC4B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0742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339414-2355-597A-71D1-E7B436B390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robot with a hand on his chin&#10;&#10;AI-generated content may be incorrect.">
            <a:extLst>
              <a:ext uri="{FF2B5EF4-FFF2-40B4-BE49-F238E27FC236}">
                <a16:creationId xmlns:a16="http://schemas.microsoft.com/office/drawing/2014/main" id="{A1D56B25-72A8-CA54-19DB-18AB4B42E9B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l="29366"/>
          <a:stretch>
            <a:fillRect/>
          </a:stretch>
        </p:blipFill>
        <p:spPr>
          <a:xfrm flipH="1">
            <a:off x="0" y="0"/>
            <a:ext cx="12192000" cy="68564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BE875E-1911-C914-F756-9CE5157F6046}"/>
              </a:ext>
            </a:extLst>
          </p:cNvPr>
          <p:cNvSpPr txBox="1"/>
          <p:nvPr/>
        </p:nvSpPr>
        <p:spPr>
          <a:xfrm>
            <a:off x="313898" y="436728"/>
            <a:ext cx="7451678" cy="6247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AGENDA</a:t>
            </a:r>
          </a:p>
          <a:p>
            <a:endParaRPr lang="en-US" sz="3200" b="1" dirty="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sz="3200" b="1" dirty="0">
                <a:solidFill>
                  <a:schemeClr val="bg1"/>
                </a:solidFill>
              </a:rPr>
              <a:t>About Me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sz="3200" b="1" dirty="0">
                <a:solidFill>
                  <a:schemeClr val="bg1"/>
                </a:solidFill>
              </a:rPr>
              <a:t>Introduction on Agentic AI Concepts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sz="3200" b="1" dirty="0">
                <a:solidFill>
                  <a:schemeClr val="bg1"/>
                </a:solidFill>
              </a:rPr>
              <a:t>Agentic AI Use Cases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sz="3200" b="1" dirty="0">
                <a:solidFill>
                  <a:schemeClr val="bg1"/>
                </a:solidFill>
              </a:rPr>
              <a:t>Understanding Workshop Setup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sz="2800" b="1" dirty="0" err="1">
                <a:solidFill>
                  <a:schemeClr val="bg1"/>
                </a:solidFill>
              </a:rPr>
              <a:t>LangChain</a:t>
            </a:r>
            <a:r>
              <a:rPr lang="en-US" sz="2800" b="1" dirty="0">
                <a:solidFill>
                  <a:schemeClr val="bg1"/>
                </a:solidFill>
              </a:rPr>
              <a:t> and </a:t>
            </a:r>
            <a:r>
              <a:rPr lang="en-US" sz="2800" b="1" dirty="0" err="1">
                <a:solidFill>
                  <a:schemeClr val="bg1"/>
                </a:solidFill>
              </a:rPr>
              <a:t>LangGraph</a:t>
            </a:r>
            <a:endParaRPr lang="en-US" sz="2800" b="1" dirty="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sz="2800" b="1" dirty="0">
                <a:solidFill>
                  <a:schemeClr val="bg1"/>
                </a:solidFill>
              </a:rPr>
              <a:t>Workshop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sz="2800" b="1" dirty="0">
                <a:solidFill>
                  <a:schemeClr val="bg1"/>
                </a:solidFill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132583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>
          <a:extLst>
            <a:ext uri="{FF2B5EF4-FFF2-40B4-BE49-F238E27FC236}">
              <a16:creationId xmlns:a16="http://schemas.microsoft.com/office/drawing/2014/main" id="{91ABB6E8-1284-C534-5119-6F3B154082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3">
            <a:extLst>
              <a:ext uri="{FF2B5EF4-FFF2-40B4-BE49-F238E27FC236}">
                <a16:creationId xmlns:a16="http://schemas.microsoft.com/office/drawing/2014/main" id="{D9A43E2B-C283-3AEE-C518-5D2364FD02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buSzPts val="990"/>
            </a:pPr>
            <a:r>
              <a:rPr lang="en-US" sz="3760" dirty="0"/>
              <a:t>About Me</a:t>
            </a:r>
            <a:endParaRPr sz="3760" dirty="0"/>
          </a:p>
        </p:txBody>
      </p:sp>
      <p:sp>
        <p:nvSpPr>
          <p:cNvPr id="210" name="Google Shape;210;p43">
            <a:extLst>
              <a:ext uri="{FF2B5EF4-FFF2-40B4-BE49-F238E27FC236}">
                <a16:creationId xmlns:a16="http://schemas.microsoft.com/office/drawing/2014/main" id="{59A889DB-1127-930B-EFAC-C4455A9932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438903"/>
            <a:ext cx="11360800" cy="5234491"/>
          </a:xfrm>
          <a:prstGeom prst="rect">
            <a:avLst/>
          </a:prstGeom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spcFirstLastPara="1" vert="horz" wrap="square" lIns="121900" tIns="121900" rIns="121900" bIns="121900" rtlCol="0" anchor="t" anchorCtr="0">
            <a:normAutofit fontScale="92500"/>
          </a:bodyPr>
          <a:lstStyle/>
          <a:p>
            <a:pPr marL="380990" indent="-380990">
              <a:spcAft>
                <a:spcPts val="1600"/>
              </a:spcAft>
              <a:buClr>
                <a:schemeClr val="accent1"/>
              </a:buClr>
              <a:buFont typeface="Wingdings" pitchFamily="2" charset="2"/>
              <a:buChar char="Ø"/>
            </a:pPr>
            <a:r>
              <a:rPr lang="en-US" b="1" dirty="0"/>
              <a:t>A Proud Dad of 2 Amazing Boys </a:t>
            </a:r>
          </a:p>
          <a:p>
            <a:pPr marL="380990" indent="-380990">
              <a:spcAft>
                <a:spcPts val="1600"/>
              </a:spcAft>
              <a:buClr>
                <a:schemeClr val="accent1"/>
              </a:buClr>
              <a:buFont typeface="Wingdings" pitchFamily="2" charset="2"/>
              <a:buChar char="Ø"/>
            </a:pPr>
            <a:r>
              <a:rPr lang="en-US" b="1" dirty="0"/>
              <a:t>Senior Cloud Infra Architect @ IBM Labs</a:t>
            </a:r>
          </a:p>
          <a:p>
            <a:pPr marL="380990" indent="-380990">
              <a:spcAft>
                <a:spcPts val="1600"/>
              </a:spcAft>
              <a:buClr>
                <a:schemeClr val="accent1"/>
              </a:buClr>
              <a:buFont typeface="Wingdings" pitchFamily="2" charset="2"/>
              <a:buChar char="Ø"/>
            </a:pPr>
            <a:r>
              <a:rPr lang="en-US" b="1" dirty="0"/>
              <a:t>16+ Years experience in software</a:t>
            </a:r>
          </a:p>
          <a:p>
            <a:pPr marL="380990" indent="-380990">
              <a:spcAft>
                <a:spcPts val="1600"/>
              </a:spcAft>
              <a:buClr>
                <a:schemeClr val="accent1"/>
              </a:buClr>
              <a:buFont typeface="Wingdings" pitchFamily="2" charset="2"/>
              <a:buChar char="Ø"/>
            </a:pPr>
            <a:r>
              <a:rPr lang="en-US" b="1" dirty="0"/>
              <a:t>Grafana &amp; Kubernetes Fan</a:t>
            </a:r>
          </a:p>
          <a:p>
            <a:pPr marL="380990" indent="-380990">
              <a:spcAft>
                <a:spcPts val="1600"/>
              </a:spcAft>
              <a:buClr>
                <a:schemeClr val="accent1"/>
              </a:buClr>
              <a:buFont typeface="Wingdings" pitchFamily="2" charset="2"/>
              <a:buChar char="Ø"/>
            </a:pPr>
            <a:r>
              <a:rPr lang="en-US" b="1" dirty="0"/>
              <a:t>Docker Captain and HashiCorp Ambassador 2025</a:t>
            </a:r>
          </a:p>
          <a:p>
            <a:pPr marL="380990" indent="-380990">
              <a:spcAft>
                <a:spcPts val="1600"/>
              </a:spcAft>
              <a:buClr>
                <a:schemeClr val="accent1"/>
              </a:buClr>
              <a:buFont typeface="Wingdings" pitchFamily="2" charset="2"/>
              <a:buChar char="Ø"/>
            </a:pPr>
            <a:r>
              <a:rPr lang="en-US" b="1" dirty="0"/>
              <a:t>Event Speaker and Terraform Book Author</a:t>
            </a:r>
          </a:p>
          <a:p>
            <a:pPr marL="380990" indent="-380990">
              <a:spcAft>
                <a:spcPts val="1600"/>
              </a:spcAft>
              <a:buClr>
                <a:schemeClr val="accent1"/>
              </a:buClr>
              <a:buFont typeface="Wingdings" pitchFamily="2" charset="2"/>
              <a:buChar char="Ø"/>
            </a:pPr>
            <a:r>
              <a:rPr lang="en-US" sz="2800" b="1" dirty="0">
                <a:solidFill>
                  <a:schemeClr val="bg1"/>
                </a:solidFill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Passionate to connect with students and help building the right skills!</a:t>
            </a:r>
            <a:endParaRPr lang="en-US" sz="2400" b="1" dirty="0">
              <a:solidFill>
                <a:schemeClr val="bg1"/>
              </a:solidFill>
              <a:effectLst>
                <a:glow rad="228600">
                  <a:schemeClr val="accent5">
                    <a:satMod val="175000"/>
                    <a:alpha val="40000"/>
                  </a:schemeClr>
                </a:glow>
              </a:effectLst>
            </a:endParaRPr>
          </a:p>
        </p:txBody>
      </p:sp>
      <p:pic>
        <p:nvPicPr>
          <p:cNvPr id="3" name="Picture 2" descr="A child holding a baby&#10;&#10;Description automatically generated">
            <a:extLst>
              <a:ext uri="{FF2B5EF4-FFF2-40B4-BE49-F238E27FC236}">
                <a16:creationId xmlns:a16="http://schemas.microsoft.com/office/drawing/2014/main" id="{5160185C-50B2-3BC9-268B-B36CBD8C2D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71" b="43367"/>
          <a:stretch/>
        </p:blipFill>
        <p:spPr>
          <a:xfrm>
            <a:off x="6171909" y="391677"/>
            <a:ext cx="2921992" cy="2921992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chemeClr val="accent1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Picture 3" descr="A cover of a book&#10;&#10;Description automatically generated">
            <a:extLst>
              <a:ext uri="{FF2B5EF4-FFF2-40B4-BE49-F238E27FC236}">
                <a16:creationId xmlns:a16="http://schemas.microsoft.com/office/drawing/2014/main" id="{CF7573B5-1445-FC6A-7CDC-20F61DD8DC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6794" y="1603934"/>
            <a:ext cx="2596183" cy="3203477"/>
          </a:xfrm>
          <a:prstGeom prst="roundRect">
            <a:avLst>
              <a:gd name="adj" fmla="val 16667"/>
            </a:avLst>
          </a:prstGeom>
          <a:ln w="38100">
            <a:solidFill>
              <a:srgbClr val="8EFA00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5" name="Google Shape;403;p59">
            <a:extLst>
              <a:ext uri="{FF2B5EF4-FFF2-40B4-BE49-F238E27FC236}">
                <a16:creationId xmlns:a16="http://schemas.microsoft.com/office/drawing/2014/main" id="{DBABF3C9-FCF5-12B4-E8A4-15FEBE8599AB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9" r="9"/>
          <a:stretch/>
        </p:blipFill>
        <p:spPr>
          <a:xfrm>
            <a:off x="2716451" y="95199"/>
            <a:ext cx="1154608" cy="11503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00862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8B2FB7-5EED-C5B5-E75F-7BE5063B60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robot with a hand on his chin&#10;&#10;AI-generated content may be incorrect.">
            <a:extLst>
              <a:ext uri="{FF2B5EF4-FFF2-40B4-BE49-F238E27FC236}">
                <a16:creationId xmlns:a16="http://schemas.microsoft.com/office/drawing/2014/main" id="{FEB37CCF-FDFD-6D4F-BEAF-5D591151F5E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l="29366"/>
          <a:stretch>
            <a:fillRect/>
          </a:stretch>
        </p:blipFill>
        <p:spPr>
          <a:xfrm flipH="1">
            <a:off x="0" y="0"/>
            <a:ext cx="12192000" cy="685646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6BD3F9-1B93-BCB1-5E72-A460C117F000}"/>
              </a:ext>
            </a:extLst>
          </p:cNvPr>
          <p:cNvSpPr txBox="1"/>
          <p:nvPr/>
        </p:nvSpPr>
        <p:spPr>
          <a:xfrm>
            <a:off x="426493" y="340772"/>
            <a:ext cx="718895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WHAT IS AGENTIC AI?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6A57D3-3A38-E047-6A01-1D812A2D86C6}"/>
              </a:ext>
            </a:extLst>
          </p:cNvPr>
          <p:cNvSpPr txBox="1"/>
          <p:nvPr/>
        </p:nvSpPr>
        <p:spPr>
          <a:xfrm>
            <a:off x="426493" y="1392071"/>
            <a:ext cx="616537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Agentic AI is an artificial intelligence system that can accomplish a specific goal with limited supervision. It consists of </a:t>
            </a:r>
            <a:r>
              <a:rPr lang="en-US" sz="2800" b="1" dirty="0">
                <a:solidFill>
                  <a:schemeClr val="bg1"/>
                </a:solidFill>
                <a:highlight>
                  <a:srgbClr val="000080"/>
                </a:highlight>
              </a:rPr>
              <a:t>AI agents</a:t>
            </a:r>
            <a:r>
              <a:rPr lang="en-US" sz="2800" dirty="0">
                <a:solidFill>
                  <a:schemeClr val="bg1"/>
                </a:solidFill>
              </a:rPr>
              <a:t>—machine learning models that mimic human decision-making to solve problems in real time. In a multiagent system, each agent performs a specific subtask required to reach the goal and their efforts are coordinated through </a:t>
            </a:r>
            <a:r>
              <a:rPr lang="en-US" sz="2800" dirty="0">
                <a:solidFill>
                  <a:schemeClr val="bg1"/>
                </a:solidFill>
                <a:highlight>
                  <a:srgbClr val="000080"/>
                </a:highlight>
              </a:rPr>
              <a:t>AI orchestration</a:t>
            </a:r>
            <a:r>
              <a:rPr lang="en-US" sz="2800" dirty="0">
                <a:solidFill>
                  <a:schemeClr val="bg1"/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951780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F5F3AC-50F2-F1F7-725D-878767B13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robot with a hand on his chin&#10;&#10;AI-generated content may be incorrect.">
            <a:extLst>
              <a:ext uri="{FF2B5EF4-FFF2-40B4-BE49-F238E27FC236}">
                <a16:creationId xmlns:a16="http://schemas.microsoft.com/office/drawing/2014/main" id="{C5365BF0-F145-3C63-A926-89F1ABCA42E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l="29366"/>
          <a:stretch>
            <a:fillRect/>
          </a:stretch>
        </p:blipFill>
        <p:spPr>
          <a:xfrm flipH="1">
            <a:off x="0" y="0"/>
            <a:ext cx="12192000" cy="68564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1221C02-9220-DD3D-C5A4-42B07C799986}"/>
              </a:ext>
            </a:extLst>
          </p:cNvPr>
          <p:cNvSpPr txBox="1"/>
          <p:nvPr/>
        </p:nvSpPr>
        <p:spPr>
          <a:xfrm>
            <a:off x="426493" y="340772"/>
            <a:ext cx="718895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ADVANTAGES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884015-EB3E-DFC2-A9A9-4180744E8A51}"/>
              </a:ext>
            </a:extLst>
          </p:cNvPr>
          <p:cNvSpPr txBox="1"/>
          <p:nvPr/>
        </p:nvSpPr>
        <p:spPr>
          <a:xfrm>
            <a:off x="426493" y="802437"/>
            <a:ext cx="7451678" cy="41236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b="1" dirty="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sz="3200" b="1" dirty="0">
                <a:solidFill>
                  <a:schemeClr val="bg1"/>
                </a:solidFill>
              </a:rPr>
              <a:t>Autonomous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sz="3200" b="1" dirty="0">
                <a:solidFill>
                  <a:schemeClr val="bg1"/>
                </a:solidFill>
              </a:rPr>
              <a:t>Proactive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sz="3200" b="1" dirty="0">
                <a:solidFill>
                  <a:schemeClr val="bg1"/>
                </a:solidFill>
              </a:rPr>
              <a:t>Specialized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sz="3200" b="1" dirty="0">
                <a:solidFill>
                  <a:schemeClr val="bg1"/>
                </a:solidFill>
              </a:rPr>
              <a:t>Adaptable 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sz="2800" b="1" dirty="0">
                <a:solidFill>
                  <a:schemeClr val="bg1"/>
                </a:solidFill>
              </a:rPr>
              <a:t>Intuitive</a:t>
            </a:r>
          </a:p>
        </p:txBody>
      </p:sp>
    </p:spTree>
    <p:extLst>
      <p:ext uri="{BB962C8B-B14F-4D97-AF65-F5344CB8AC3E}">
        <p14:creationId xmlns:p14="http://schemas.microsoft.com/office/powerpoint/2010/main" val="2682475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595D5F-71CE-3091-6986-DE1E551132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robot with a hand on his chin&#10;&#10;AI-generated content may be incorrect.">
            <a:extLst>
              <a:ext uri="{FF2B5EF4-FFF2-40B4-BE49-F238E27FC236}">
                <a16:creationId xmlns:a16="http://schemas.microsoft.com/office/drawing/2014/main" id="{DED5D504-3118-3C68-A1D6-FDACB9AAF5A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l="29366"/>
          <a:stretch>
            <a:fillRect/>
          </a:stretch>
        </p:blipFill>
        <p:spPr>
          <a:xfrm flipH="1">
            <a:off x="0" y="0"/>
            <a:ext cx="12192000" cy="68564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FEB4618-1C82-AA65-61FD-38371D6B2910}"/>
              </a:ext>
            </a:extLst>
          </p:cNvPr>
          <p:cNvSpPr txBox="1"/>
          <p:nvPr/>
        </p:nvSpPr>
        <p:spPr>
          <a:xfrm>
            <a:off x="290016" y="386938"/>
            <a:ext cx="852643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HOW AGENTIC AI WORKS?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F76AA6-3C59-A011-7319-51F5C42F5362}"/>
              </a:ext>
            </a:extLst>
          </p:cNvPr>
          <p:cNvSpPr txBox="1"/>
          <p:nvPr/>
        </p:nvSpPr>
        <p:spPr>
          <a:xfrm>
            <a:off x="426493" y="802437"/>
            <a:ext cx="7451678" cy="5416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b="1" dirty="0">
              <a:solidFill>
                <a:schemeClr val="bg1"/>
              </a:solidFill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200" b="1" dirty="0">
                <a:solidFill>
                  <a:schemeClr val="bg1"/>
                </a:solidFill>
              </a:rPr>
              <a:t>Perception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200" b="1" dirty="0">
                <a:solidFill>
                  <a:schemeClr val="bg1"/>
                </a:solidFill>
              </a:rPr>
              <a:t>Reasoning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200" b="1" dirty="0">
                <a:solidFill>
                  <a:schemeClr val="bg1"/>
                </a:solidFill>
              </a:rPr>
              <a:t>Goal Setting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200" b="1" dirty="0">
                <a:solidFill>
                  <a:schemeClr val="bg1"/>
                </a:solidFill>
              </a:rPr>
              <a:t>Decision Making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solidFill>
                  <a:schemeClr val="bg1"/>
                </a:solidFill>
              </a:rPr>
              <a:t>Execution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solidFill>
                  <a:schemeClr val="bg1"/>
                </a:solidFill>
              </a:rPr>
              <a:t>Learning &amp; Adaptation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solidFill>
                  <a:schemeClr val="bg1"/>
                </a:solidFill>
              </a:rPr>
              <a:t>Orchestration</a:t>
            </a:r>
          </a:p>
        </p:txBody>
      </p:sp>
    </p:spTree>
    <p:extLst>
      <p:ext uri="{BB962C8B-B14F-4D97-AF65-F5344CB8AC3E}">
        <p14:creationId xmlns:p14="http://schemas.microsoft.com/office/powerpoint/2010/main" val="967521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3AE719-97E3-6FDA-6B6C-B59F4AFF9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robot with a hand on his chin&#10;&#10;AI-generated content may be incorrect.">
            <a:extLst>
              <a:ext uri="{FF2B5EF4-FFF2-40B4-BE49-F238E27FC236}">
                <a16:creationId xmlns:a16="http://schemas.microsoft.com/office/drawing/2014/main" id="{6544BBA6-6A8A-5C3D-D8A3-6D657D4EF9A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l="29366"/>
          <a:stretch>
            <a:fillRect/>
          </a:stretch>
        </p:blipFill>
        <p:spPr>
          <a:xfrm flipH="1">
            <a:off x="0" y="0"/>
            <a:ext cx="12192000" cy="68564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C8CC78D-3CDB-26D5-8C8E-1452E92D0D3C}"/>
              </a:ext>
            </a:extLst>
          </p:cNvPr>
          <p:cNvSpPr txBox="1"/>
          <p:nvPr/>
        </p:nvSpPr>
        <p:spPr>
          <a:xfrm>
            <a:off x="290016" y="386938"/>
            <a:ext cx="7912288" cy="923330"/>
          </a:xfrm>
          <a:prstGeom prst="rect">
            <a:avLst/>
          </a:prstGeom>
          <a:solidFill>
            <a:schemeClr val="accent5"/>
          </a:solidFill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FOOD FOR THOUGHT !!!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B73F5D-B941-5986-851D-D144DC9102DB}"/>
              </a:ext>
            </a:extLst>
          </p:cNvPr>
          <p:cNvSpPr txBox="1"/>
          <p:nvPr/>
        </p:nvSpPr>
        <p:spPr>
          <a:xfrm>
            <a:off x="468037" y="1217935"/>
            <a:ext cx="6873857" cy="4958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5400" b="1" dirty="0">
                <a:solidFill>
                  <a:schemeClr val="bg1"/>
                </a:solidFill>
              </a:rPr>
              <a:t>Agentic AI vs Generative AI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5400" b="1" dirty="0">
                <a:solidFill>
                  <a:schemeClr val="bg1"/>
                </a:solidFill>
              </a:rPr>
              <a:t>Agentic AI and AI Agents</a:t>
            </a:r>
          </a:p>
        </p:txBody>
      </p:sp>
    </p:spTree>
    <p:extLst>
      <p:ext uri="{BB962C8B-B14F-4D97-AF65-F5344CB8AC3E}">
        <p14:creationId xmlns:p14="http://schemas.microsoft.com/office/powerpoint/2010/main" val="1676983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0607BD-4600-4520-134E-99F5F383E5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robot with a hand on his chin&#10;&#10;AI-generated content may be incorrect.">
            <a:extLst>
              <a:ext uri="{FF2B5EF4-FFF2-40B4-BE49-F238E27FC236}">
                <a16:creationId xmlns:a16="http://schemas.microsoft.com/office/drawing/2014/main" id="{257A06D9-7A21-4F06-542B-359FFB3A3E7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l="29366"/>
          <a:stretch>
            <a:fillRect/>
          </a:stretch>
        </p:blipFill>
        <p:spPr>
          <a:xfrm flipH="1">
            <a:off x="0" y="0"/>
            <a:ext cx="12192000" cy="6856466"/>
          </a:xfrm>
          <a:prstGeom prst="rect">
            <a:avLst/>
          </a:prstGeom>
        </p:spPr>
      </p:pic>
      <p:pic>
        <p:nvPicPr>
          <p:cNvPr id="7170" name="Picture 2" descr="7 Best Agentic AI Frameworks to Build Smarter AI Workflows">
            <a:extLst>
              <a:ext uri="{FF2B5EF4-FFF2-40B4-BE49-F238E27FC236}">
                <a16:creationId xmlns:a16="http://schemas.microsoft.com/office/drawing/2014/main" id="{4EC600C7-5D8B-E2E7-B595-ADB228AC2C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8563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51B8A5-78C9-BDF1-C32F-C46034DE4B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robot with a hand on his chin&#10;&#10;AI-generated content may be incorrect.">
            <a:extLst>
              <a:ext uri="{FF2B5EF4-FFF2-40B4-BE49-F238E27FC236}">
                <a16:creationId xmlns:a16="http://schemas.microsoft.com/office/drawing/2014/main" id="{0510B8F7-C409-AB7B-5485-2B65A520B08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l="29366"/>
          <a:stretch>
            <a:fillRect/>
          </a:stretch>
        </p:blipFill>
        <p:spPr>
          <a:xfrm flipH="1">
            <a:off x="0" y="0"/>
            <a:ext cx="12192000" cy="6856466"/>
          </a:xfrm>
          <a:prstGeom prst="rect">
            <a:avLst/>
          </a:prstGeom>
        </p:spPr>
      </p:pic>
      <p:pic>
        <p:nvPicPr>
          <p:cNvPr id="8194" name="Picture 2" descr="What is Agentic AI?">
            <a:extLst>
              <a:ext uri="{FF2B5EF4-FFF2-40B4-BE49-F238E27FC236}">
                <a16:creationId xmlns:a16="http://schemas.microsoft.com/office/drawing/2014/main" id="{22854BA5-B7E8-CC4F-8AAA-0AA38A729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6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50976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265</Words>
  <Application>Microsoft Macintosh PowerPoint</Application>
  <PresentationFormat>Widescreen</PresentationFormat>
  <Paragraphs>59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Aptos Display</vt:lpstr>
      <vt:lpstr>Arial</vt:lpstr>
      <vt:lpstr>Outfit SemiBold</vt:lpstr>
      <vt:lpstr>Wingdings</vt:lpstr>
      <vt:lpstr>Office Theme</vt:lpstr>
      <vt:lpstr>PowerPoint Presentation</vt:lpstr>
      <vt:lpstr>PowerPoint Presentation</vt:lpstr>
      <vt:lpstr>About 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Chandra Mohan Dhanasekaran</dc:creator>
  <cp:lastModifiedBy>Chandra Mohan Dhanasekaran</cp:lastModifiedBy>
  <cp:revision>18</cp:revision>
  <dcterms:created xsi:type="dcterms:W3CDTF">2025-10-23T16:49:44Z</dcterms:created>
  <dcterms:modified xsi:type="dcterms:W3CDTF">2025-10-24T23:53:28Z</dcterms:modified>
</cp:coreProperties>
</file>

<file path=docProps/thumbnail.jpeg>
</file>